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30"/>
  </p:notesMasterIdLst>
  <p:sldIdLst>
    <p:sldId id="282" r:id="rId3"/>
    <p:sldId id="256" r:id="rId4"/>
    <p:sldId id="281" r:id="rId5"/>
    <p:sldId id="259" r:id="rId6"/>
    <p:sldId id="258" r:id="rId7"/>
    <p:sldId id="260" r:id="rId8"/>
    <p:sldId id="261" r:id="rId9"/>
    <p:sldId id="263" r:id="rId10"/>
    <p:sldId id="262" r:id="rId11"/>
    <p:sldId id="264" r:id="rId12"/>
    <p:sldId id="276" r:id="rId13"/>
    <p:sldId id="277" r:id="rId14"/>
    <p:sldId id="280" r:id="rId15"/>
    <p:sldId id="279" r:id="rId16"/>
    <p:sldId id="278" r:id="rId17"/>
    <p:sldId id="266" r:id="rId18"/>
    <p:sldId id="267" r:id="rId19"/>
    <p:sldId id="268" r:id="rId20"/>
    <p:sldId id="269" r:id="rId21"/>
    <p:sldId id="270" r:id="rId22"/>
    <p:sldId id="284" r:id="rId23"/>
    <p:sldId id="271" r:id="rId24"/>
    <p:sldId id="283" r:id="rId25"/>
    <p:sldId id="272" r:id="rId26"/>
    <p:sldId id="273" r:id="rId27"/>
    <p:sldId id="274" r:id="rId28"/>
    <p:sldId id="275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449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22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2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1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86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2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12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2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89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17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3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4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2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8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5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8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9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5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fif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439473" y="285203"/>
            <a:ext cx="1454773" cy="946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9473" y="1804504"/>
            <a:ext cx="13866623" cy="1200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97280">
              <a:lnSpc>
                <a:spcPts val="11310"/>
              </a:lnSpc>
              <a:spcBef>
                <a:spcPct val="0"/>
              </a:spcBef>
            </a:pPr>
            <a:r>
              <a:rPr lang="en-US" sz="336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Connectivity NMS Java Developer Batch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9473" y="3930283"/>
            <a:ext cx="8136383" cy="357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1097280">
              <a:lnSpc>
                <a:spcPts val="2687"/>
              </a:lnSpc>
              <a:spcBef>
                <a:spcPct val="0"/>
              </a:spcBef>
            </a:pP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Capstone Project Presentation – 14</a:t>
            </a:r>
            <a:r>
              <a:rPr lang="en-US" sz="288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 Aug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9472" y="7368540"/>
            <a:ext cx="5007522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1097280">
              <a:lnSpc>
                <a:spcPts val="2240"/>
              </a:lnSpc>
              <a:spcBef>
                <a:spcPct val="0"/>
              </a:spcBef>
            </a:pPr>
            <a:r>
              <a:rPr lang="en-US" sz="1600" spc="160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902970" y="5667750"/>
            <a:ext cx="10161270" cy="2434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1097280">
              <a:lnSpc>
                <a:spcPts val="2687"/>
              </a:lnSpc>
              <a:spcBef>
                <a:spcPct val="0"/>
              </a:spcBef>
            </a:pP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Presented by – Shubham Dhage (Lead)</a:t>
            </a:r>
          </a:p>
          <a:p>
            <a:pPr algn="just" defTabSz="1097280">
              <a:lnSpc>
                <a:spcPts val="2687"/>
              </a:lnSpc>
              <a:spcBef>
                <a:spcPct val="0"/>
              </a:spcBef>
            </a:pP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		 </a:t>
            </a:r>
            <a:r>
              <a:rPr lang="en-US" sz="2880" dirty="0" err="1">
                <a:solidFill>
                  <a:srgbClr val="FFFFFF"/>
                </a:solidFill>
                <a:latin typeface="HK Grotesk" pitchFamily="2" charset="77"/>
              </a:rPr>
              <a:t>Tharunkumar</a:t>
            </a: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 </a:t>
            </a:r>
            <a:r>
              <a:rPr lang="en-US" sz="2880" dirty="0" err="1">
                <a:solidFill>
                  <a:srgbClr val="FFFFFF"/>
                </a:solidFill>
                <a:latin typeface="HK Grotesk" pitchFamily="2" charset="77"/>
              </a:rPr>
              <a:t>Tenepalli</a:t>
            </a:r>
            <a:endParaRPr lang="en-US" sz="2880" dirty="0">
              <a:solidFill>
                <a:srgbClr val="FFFFFF"/>
              </a:solidFill>
              <a:latin typeface="HK Grotesk" pitchFamily="2" charset="77"/>
            </a:endParaRPr>
          </a:p>
          <a:p>
            <a:pPr algn="just" defTabSz="1097280">
              <a:lnSpc>
                <a:spcPts val="2687"/>
              </a:lnSpc>
              <a:spcBef>
                <a:spcPct val="0"/>
              </a:spcBef>
            </a:pP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		 Vijitha </a:t>
            </a:r>
            <a:r>
              <a:rPr lang="en-US" sz="2880" dirty="0" err="1">
                <a:solidFill>
                  <a:srgbClr val="FFFFFF"/>
                </a:solidFill>
                <a:latin typeface="HK Grotesk" pitchFamily="2" charset="77"/>
              </a:rPr>
              <a:t>vellala</a:t>
            </a:r>
            <a:endParaRPr lang="en-US" sz="2880" dirty="0">
              <a:solidFill>
                <a:srgbClr val="FFFFFF"/>
              </a:solidFill>
              <a:latin typeface="HK Grotesk" pitchFamily="2" charset="77"/>
            </a:endParaRPr>
          </a:p>
          <a:p>
            <a:pPr algn="just" defTabSz="1097280">
              <a:lnSpc>
                <a:spcPts val="2687"/>
              </a:lnSpc>
              <a:spcBef>
                <a:spcPct val="0"/>
              </a:spcBef>
            </a:pP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		 </a:t>
            </a:r>
            <a:r>
              <a:rPr lang="en-US" sz="2880" dirty="0" err="1">
                <a:solidFill>
                  <a:srgbClr val="FFFFFF"/>
                </a:solidFill>
                <a:latin typeface="HK Grotesk" pitchFamily="2" charset="77"/>
              </a:rPr>
              <a:t>Sunkari</a:t>
            </a: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 </a:t>
            </a:r>
            <a:r>
              <a:rPr lang="en-US" sz="2880" dirty="0" err="1">
                <a:solidFill>
                  <a:srgbClr val="FFFFFF"/>
                </a:solidFill>
                <a:latin typeface="HK Grotesk" pitchFamily="2" charset="77"/>
              </a:rPr>
              <a:t>Karteek</a:t>
            </a:r>
            <a:endParaRPr lang="en-US" sz="2880" dirty="0">
              <a:solidFill>
                <a:srgbClr val="FFFFFF"/>
              </a:solidFill>
              <a:latin typeface="HK Grotesk" pitchFamily="2" charset="77"/>
            </a:endParaRPr>
          </a:p>
          <a:p>
            <a:pPr algn="just" defTabSz="1097280">
              <a:lnSpc>
                <a:spcPts val="2687"/>
              </a:lnSpc>
              <a:spcBef>
                <a:spcPct val="0"/>
              </a:spcBef>
            </a:pP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		 Shivani Kadam</a:t>
            </a:r>
          </a:p>
          <a:p>
            <a:pPr algn="just" defTabSz="1097280">
              <a:lnSpc>
                <a:spcPts val="2687"/>
              </a:lnSpc>
              <a:spcBef>
                <a:spcPct val="0"/>
              </a:spcBef>
            </a:pP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		 Sudhakar </a:t>
            </a:r>
            <a:r>
              <a:rPr lang="en-US" sz="2880" dirty="0" err="1">
                <a:solidFill>
                  <a:srgbClr val="FFFFFF"/>
                </a:solidFill>
                <a:latin typeface="HK Grotesk" pitchFamily="2" charset="77"/>
              </a:rPr>
              <a:t>Gurrampati</a:t>
            </a:r>
            <a:endParaRPr lang="en-US" sz="2880" dirty="0">
              <a:solidFill>
                <a:srgbClr val="FFFFFF"/>
              </a:solidFill>
              <a:latin typeface="HK Grotesk" pitchFamily="2" charset="77"/>
            </a:endParaRPr>
          </a:p>
          <a:p>
            <a:pPr algn="just" defTabSz="1097280">
              <a:lnSpc>
                <a:spcPts val="2687"/>
              </a:lnSpc>
              <a:spcBef>
                <a:spcPct val="0"/>
              </a:spcBef>
            </a:pP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		 </a:t>
            </a:r>
            <a:r>
              <a:rPr lang="en-US" sz="2880" dirty="0" err="1">
                <a:solidFill>
                  <a:srgbClr val="FFFFFF"/>
                </a:solidFill>
                <a:latin typeface="HK Grotesk" pitchFamily="2" charset="77"/>
              </a:rPr>
              <a:t>Veluru</a:t>
            </a: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 Bindu		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439473" y="4964288"/>
            <a:ext cx="8521647" cy="703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1097280">
              <a:lnSpc>
                <a:spcPts val="2687"/>
              </a:lnSpc>
              <a:spcBef>
                <a:spcPct val="0"/>
              </a:spcBef>
            </a:pPr>
            <a:r>
              <a:rPr lang="en-US" sz="2880" dirty="0">
                <a:solidFill>
                  <a:srgbClr val="FFFFFF"/>
                </a:solidFill>
                <a:latin typeface="HK Grotesk" pitchFamily="2" charset="77"/>
              </a:rPr>
              <a:t>Project Title Here – Device Discovery and Inventory 			         Microservices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-19431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6" y="3371850"/>
            <a:ext cx="12074723" cy="2263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4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SNMP and ICMP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864037" y="2604849"/>
            <a:ext cx="6150054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7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987629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" name="Text 3"/>
          <p:cNvSpPr/>
          <p:nvPr/>
        </p:nvSpPr>
        <p:spPr>
          <a:xfrm>
            <a:off x="864037" y="2604849"/>
            <a:ext cx="6150054" cy="43674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Network Management Protocol (SNMP) is a protocol used for network management and monitoring.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1944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Internet Control Message Protocol (ICMP) is a protocol used for error messages and network diagnostics.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1944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used together, SNMP and ICMP provide a complete solution for monitoring and managing network devices and diagnosing network issues.</a:t>
            </a:r>
            <a:endParaRPr lang="en-US" sz="194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043113"/>
            <a:ext cx="6150054" cy="4143256"/>
          </a:xfrm>
          <a:prstGeom prst="rect">
            <a:avLst/>
          </a:prstGeom>
        </p:spPr>
      </p:pic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4778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What is SNMP?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13058"/>
            <a:ext cx="12902327" cy="2468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3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SNMP collects, organizes, and sends data from various devices for network monitoring assisting with fault identification and isolation. </a:t>
            </a: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the monitored endpoints and the monitoring system rely on SNMP for seamless communication</a:t>
            </a:r>
            <a:endParaRPr lang="en-US" sz="2430" dirty="0">
              <a:solidFill>
                <a:schemeClr val="bg1"/>
              </a:solidFill>
            </a:endParaRPr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2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-91440" y="-9144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864037" y="224778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88"/>
              </a:lnSpc>
            </a:pPr>
            <a:r>
              <a:rPr lang="en-US" sz="540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Is ICMP?</a:t>
            </a:r>
          </a:p>
        </p:txBody>
      </p:sp>
      <p:sp>
        <p:nvSpPr>
          <p:cNvPr id="5" name="Text 3"/>
          <p:cNvSpPr/>
          <p:nvPr/>
        </p:nvSpPr>
        <p:spPr>
          <a:xfrm>
            <a:off x="864037" y="3513058"/>
            <a:ext cx="12902327" cy="50708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ICMP, or Internet Control Message Protocol, is a core protocol in the Internet Protocol (IP) suite.</a:t>
            </a: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It's primarily used for sending control messages and error reports related to the operation of network communication.</a:t>
            </a: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ICMP is used to communicate errors and operational information about network issues. </a:t>
            </a: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endParaRPr lang="en-US" sz="2430" dirty="0">
              <a:solidFill>
                <a:schemeClr val="bg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73085E5-2ACD-4B65-A5CB-16FC4185D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Diagnostic Tools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ICMP is commonly used in diagnostic tools like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ping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traceroute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66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-91440" y="-8001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864037" y="224778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88"/>
              </a:lnSpc>
            </a:pPr>
            <a:r>
              <a:rPr lang="en-US" sz="360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do you need SNMP and ICMP monitoring tools</a:t>
            </a:r>
            <a:r>
              <a:rPr lang="en-US" sz="540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?</a:t>
            </a:r>
          </a:p>
        </p:txBody>
      </p:sp>
      <p:sp>
        <p:nvSpPr>
          <p:cNvPr id="5" name="Text 3"/>
          <p:cNvSpPr/>
          <p:nvPr/>
        </p:nvSpPr>
        <p:spPr>
          <a:xfrm>
            <a:off x="864037" y="3513058"/>
            <a:ext cx="12902327" cy="50708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ZohoPuvi"/>
              </a:rPr>
              <a:t>Automatically discover, monitor, and manage network devices.</a:t>
            </a:r>
            <a:endParaRPr lang="en-US" sz="2430" b="0" i="0" dirty="0">
              <a:solidFill>
                <a:schemeClr val="bg1"/>
              </a:solidFill>
              <a:effectLst/>
              <a:latin typeface="ZohoPuvi"/>
            </a:endParaRP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ZohoPuvi"/>
              </a:rPr>
              <a:t>Monitor key performance metrics at the device and interface levels.</a:t>
            </a: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ZohoPuvi"/>
              </a:rPr>
              <a:t>Obtain complete, granular visibility into network device performance.</a:t>
            </a:r>
            <a:endParaRPr lang="en-US" sz="2800" dirty="0">
              <a:solidFill>
                <a:schemeClr val="bg1"/>
              </a:solidFill>
              <a:latin typeface="ZohoPuvi"/>
            </a:endParaRP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ZohoPuvi"/>
              </a:rPr>
              <a:t>Configure threshold limits and generate alerts in case of anomalies.</a:t>
            </a:r>
            <a:endParaRPr lang="en-US" sz="2430" dirty="0">
              <a:solidFill>
                <a:schemeClr val="bg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8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4778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SNMP Vs ICMP: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13058"/>
            <a:ext cx="12902327" cy="2468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3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ICMP provides network diagnostics and error messages, SNMP focuses on network management and monitoring. </a:t>
            </a: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SNMP allows for the collection and analysis of network performance data and device configuration information, while ICMP is primarily used for troubleshooting network issues.</a:t>
            </a:r>
          </a:p>
          <a:p>
            <a:pPr marL="342900" indent="-342900">
              <a:lnSpc>
                <a:spcPts val="3888"/>
              </a:lnSpc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While both protocols are important for effective network management, they serve different purposes.</a:t>
            </a:r>
            <a:endParaRPr lang="en-US" sz="2430" dirty="0">
              <a:solidFill>
                <a:schemeClr val="bg1"/>
              </a:solidFill>
            </a:endParaRPr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2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358747"/>
            <a:ext cx="699254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Introduction to Postman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3500557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Postman is a popular tool used for API testing and development.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provides a user-friendly interface that allows developers to make HTTP requests, inspect responses, and automate testing workflows.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Postman, you can easily send requests to APIs, analyze the responses, and collaborate with team members to ensure the smooth functioning of your applications.</a:t>
            </a:r>
            <a:endParaRPr lang="en-US" sz="1944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9144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2247305" y="994410"/>
            <a:ext cx="4841557" cy="1159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66"/>
              </a:lnSpc>
              <a:buNone/>
            </a:pPr>
            <a:r>
              <a:rPr lang="en-US" sz="3653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Leveraging a Robust MySQL Database</a:t>
            </a:r>
            <a:endParaRPr lang="en-US" sz="3653" dirty="0"/>
          </a:p>
        </p:txBody>
      </p:sp>
      <p:sp>
        <p:nvSpPr>
          <p:cNvPr id="5" name="Text 3"/>
          <p:cNvSpPr/>
          <p:nvPr/>
        </p:nvSpPr>
        <p:spPr>
          <a:xfrm>
            <a:off x="2247305" y="2339578"/>
            <a:ext cx="4841557" cy="1780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338"/>
              </a:lnSpc>
              <a:buFont typeface="Arial" panose="020B0604020202020204" pitchFamily="34" charset="0"/>
              <a:buChar char="•"/>
            </a:pPr>
            <a:r>
              <a:rPr lang="en-US" sz="146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microservice utilizes a MySQL database to store a comprehensive device inventory. </a:t>
            </a:r>
          </a:p>
          <a:p>
            <a:pPr marL="285750" indent="-285750">
              <a:lnSpc>
                <a:spcPts val="2338"/>
              </a:lnSpc>
              <a:buFont typeface="Arial" panose="020B0604020202020204" pitchFamily="34" charset="0"/>
              <a:buChar char="•"/>
            </a:pPr>
            <a:r>
              <a:rPr lang="en-US" sz="146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includes detailed information such as device ID, name, IP address, status, and type. </a:t>
            </a:r>
            <a:endParaRPr lang="en-US" sz="1461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247305" y="3646170"/>
            <a:ext cx="4841557" cy="3607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338"/>
              </a:lnSpc>
              <a:buFont typeface="Arial" panose="020B0604020202020204" pitchFamily="34" charset="0"/>
              <a:buChar char="•"/>
            </a:pPr>
            <a:r>
              <a:rPr lang="en-US" sz="146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MySQL database provides a reliable and scalable solution for data storage and retrieval, enabling efficient management of the device inventory.</a:t>
            </a:r>
          </a:p>
          <a:p>
            <a:pPr marL="285750" indent="-285750">
              <a:lnSpc>
                <a:spcPts val="2338"/>
              </a:lnSpc>
              <a:buFont typeface="Arial" panose="020B0604020202020204" pitchFamily="34" charset="0"/>
              <a:buChar char="•"/>
            </a:pPr>
            <a:r>
              <a:rPr lang="en-US" sz="146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Its support for various database operations, including querying, updating, and deleting records, makes it a versatile and adaptable choice for this application. </a:t>
            </a:r>
          </a:p>
          <a:p>
            <a:pPr marL="285750" indent="-285750">
              <a:lnSpc>
                <a:spcPts val="2338"/>
              </a:lnSpc>
              <a:buFont typeface="Arial" panose="020B0604020202020204" pitchFamily="34" charset="0"/>
              <a:buChar char="•"/>
            </a:pPr>
            <a:r>
              <a:rPr lang="en-US" sz="146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allows the microservice to maintain a robust and up-to-date inventory, ensuring IT administrators have the information they need to make informed decisions and address any network equipment issues that may arise.</a:t>
            </a:r>
            <a:endParaRPr lang="en-US" sz="1461" dirty="0">
              <a:solidFill>
                <a:schemeClr val="bg1"/>
              </a:solidFill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58" y="2910126"/>
            <a:ext cx="4143970" cy="2409230"/>
          </a:xfrm>
          <a:prstGeom prst="rect">
            <a:avLst/>
          </a:prstGeom>
        </p:spPr>
      </p:pic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2401133" y="494705"/>
            <a:ext cx="9828014" cy="11244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27"/>
              </a:lnSpc>
              <a:buNone/>
            </a:pPr>
            <a:r>
              <a:rPr lang="en-US" sz="3542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Java Application Database Connection using GNS3</a:t>
            </a:r>
            <a:endParaRPr lang="en-US" sz="354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33" y="1978938"/>
            <a:ext cx="899517" cy="14393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70446" y="2158841"/>
            <a:ext cx="2297192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4"/>
              </a:lnSpc>
              <a:buNone/>
            </a:pPr>
            <a:r>
              <a:rPr lang="en-US" sz="177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Architect the Solution</a:t>
            </a:r>
            <a:endParaRPr lang="en-US" sz="1771" dirty="0"/>
          </a:p>
        </p:txBody>
      </p:sp>
      <p:sp>
        <p:nvSpPr>
          <p:cNvPr id="7" name="Text 4"/>
          <p:cNvSpPr/>
          <p:nvPr/>
        </p:nvSpPr>
        <p:spPr>
          <a:xfrm>
            <a:off x="3570446" y="2547818"/>
            <a:ext cx="8658701" cy="575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7"/>
              </a:lnSpc>
              <a:buNone/>
            </a:pPr>
            <a:r>
              <a:rPr lang="en-US" sz="141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a robust, scalable database architecture to support the Java application. Leverage GNS3 to model the network infrastructure and test connectivity.</a:t>
            </a:r>
            <a:endParaRPr lang="en-US" sz="141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133" y="3418284"/>
            <a:ext cx="899517" cy="14393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570446" y="3598188"/>
            <a:ext cx="3114794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4"/>
              </a:lnSpc>
              <a:buNone/>
            </a:pPr>
            <a:r>
              <a:rPr lang="en-US" sz="177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Establish Secure Connectivity</a:t>
            </a:r>
            <a:endParaRPr lang="en-US" sz="1771" dirty="0"/>
          </a:p>
        </p:txBody>
      </p:sp>
      <p:sp>
        <p:nvSpPr>
          <p:cNvPr id="10" name="Text 6"/>
          <p:cNvSpPr/>
          <p:nvPr/>
        </p:nvSpPr>
        <p:spPr>
          <a:xfrm>
            <a:off x="3570446" y="3987165"/>
            <a:ext cx="8658701" cy="575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7"/>
              </a:lnSpc>
              <a:buNone/>
            </a:pPr>
            <a:r>
              <a:rPr lang="en-US" sz="141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secure protocols like SSL/TLS to encrypt data in transit between the Java app and the database. Configure firewall rules in GNS3 to control access.</a:t>
            </a:r>
            <a:endParaRPr lang="en-US" sz="141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133" y="4857631"/>
            <a:ext cx="899517" cy="14393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570446" y="5037534"/>
            <a:ext cx="3409236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4"/>
              </a:lnSpc>
              <a:buNone/>
            </a:pPr>
            <a:r>
              <a:rPr lang="en-US" sz="177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Optimize Database Performance</a:t>
            </a:r>
            <a:endParaRPr lang="en-US" sz="1771" dirty="0"/>
          </a:p>
        </p:txBody>
      </p:sp>
      <p:sp>
        <p:nvSpPr>
          <p:cNvPr id="13" name="Text 8"/>
          <p:cNvSpPr/>
          <p:nvPr/>
        </p:nvSpPr>
        <p:spPr>
          <a:xfrm>
            <a:off x="3570446" y="5426512"/>
            <a:ext cx="8658701" cy="575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7"/>
              </a:lnSpc>
              <a:buNone/>
            </a:pPr>
            <a:r>
              <a:rPr lang="en-US" sz="141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Tune database settings and indexes to ensure efficient data retrieval and processing within the Java application. Monitor performance using GNS3 network traffic analysis.</a:t>
            </a:r>
            <a:endParaRPr lang="en-US" sz="141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133" y="6296978"/>
            <a:ext cx="899517" cy="143934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570446" y="6476881"/>
            <a:ext cx="3803452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4"/>
              </a:lnSpc>
              <a:buNone/>
            </a:pPr>
            <a:r>
              <a:rPr lang="en-US" sz="177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Implement Failover and Redundancy</a:t>
            </a:r>
            <a:endParaRPr lang="en-US" sz="1771" dirty="0"/>
          </a:p>
        </p:txBody>
      </p:sp>
      <p:sp>
        <p:nvSpPr>
          <p:cNvPr id="16" name="Text 10"/>
          <p:cNvSpPr/>
          <p:nvPr/>
        </p:nvSpPr>
        <p:spPr>
          <a:xfrm>
            <a:off x="3570446" y="6865858"/>
            <a:ext cx="8658701" cy="575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7"/>
              </a:lnSpc>
              <a:buNone/>
            </a:pPr>
            <a:r>
              <a:rPr lang="en-US" sz="141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up a highly available database cluster with failover mechanisms. Use GNS3 to simulate network failures and validate the resilience of the solution.</a:t>
            </a:r>
            <a:endParaRPr lang="en-US" sz="1417" dirty="0"/>
          </a:p>
        </p:txBody>
      </p:sp>
      <p:pic>
        <p:nvPicPr>
          <p:cNvPr id="17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074902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GNS3 Connection Network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574500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how to leverage the powerful network simulation tool, GNS3, to model and test the connectivity between your Java application and the robust MySQL database powering your device inventory microservice.</a:t>
            </a:r>
            <a:endParaRPr lang="en-US" sz="1944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43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950001"/>
            <a:ext cx="11378116" cy="2238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Device Discovery and Inventory Microservice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514255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Device Discovery and Inventory Microservice is an innovative solution designed to automate the identification and cataloging of network devices within an organization's IT infrastructure.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project, developed as Capstone Project by our team, aims to streamline device management and provide valuable insights for enhanced network visibility and optimization.</a:t>
            </a:r>
            <a:endParaRPr lang="en-US" sz="1944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9144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355652"/>
            <a:ext cx="809494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chemeClr val="bg1"/>
                </a:solidFill>
              </a:rPr>
              <a:t>What is GNS3 and GNS3-Server</a:t>
            </a:r>
          </a:p>
        </p:txBody>
      </p:sp>
      <p:sp>
        <p:nvSpPr>
          <p:cNvPr id="5" name="Text 3"/>
          <p:cNvSpPr/>
          <p:nvPr/>
        </p:nvSpPr>
        <p:spPr>
          <a:xfrm>
            <a:off x="864037" y="2994661"/>
            <a:ext cx="12902327" cy="4046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GNS3 (Graphical Network Simulator-3) is a network simulation tool that allows users to design, configure, and test complex network topologies virtually.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 provides a graphical interface for creating network diagrams and simulating network devices, including routers, switches, and firewalls.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GNS3 Server</a:t>
            </a:r>
            <a:r>
              <a:rPr lang="en-US" sz="2000" dirty="0">
                <a:solidFill>
                  <a:schemeClr val="bg1"/>
                </a:solidFill>
              </a:rPr>
              <a:t> is a component of GNS3 that handles the backend processes. It manages the actual simulation of network devices and communication between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The server runs the network simulations and interacts with the virtual devices, while the GNS3 client (the graphical interface) lets users design and interact with the network topology.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 summary, GNS3 is the overall application that provides the user interface and tools for network simulation, while GNS3 Server is the backend that performs the actual network emulation tasks</a:t>
            </a:r>
          </a:p>
        </p:txBody>
      </p:sp>
      <p:sp>
        <p:nvSpPr>
          <p:cNvPr id="6" name="Text 4"/>
          <p:cNvSpPr/>
          <p:nvPr/>
        </p:nvSpPr>
        <p:spPr>
          <a:xfrm>
            <a:off x="864037" y="4688681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43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355652"/>
            <a:ext cx="809494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Setting Up the GNS3 Server: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620929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GNS3 server is configured to run on localhost with port 3080. A virtual network topology is created within GNS3 with various devices. Developing the Java Application:</a:t>
            </a:r>
            <a:endParaRPr lang="en-US" sz="1944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7" y="4688681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GNS3 Client: This module sends HTTP requests to the GNS3 API to fetch the list of active projects and devices. Device Inventory Management: Once devices are discovered, their details are stored in the MySQL database. SNMP Integration: For each discovered device, additional information is fetched using SNMP queries.</a:t>
            </a:r>
            <a:endParaRPr lang="en-US" sz="1944" dirty="0">
              <a:solidFill>
                <a:schemeClr val="bg1"/>
              </a:solidFill>
            </a:endParaRPr>
          </a:p>
        </p:txBody>
      </p:sp>
      <p:pic>
        <p:nvPicPr>
          <p:cNvPr id="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889528"/>
            <a:ext cx="1039284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4154805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D1AC2-573F-46CD-B49E-E8D54CBE9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" y="790575"/>
            <a:ext cx="12534900" cy="6648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889528"/>
            <a:ext cx="1039284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Running and Testing the Application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4154805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Java application has been successfully deployed and connected to the GNS3 server. It now dynamically fetches and displays the list of devices in real-time. Any changes made to the GNS3 network topology, such as adding or removing devices, are automatically reflected in the Java application's device inventory</a:t>
            </a: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944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5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645807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Challenges:</a:t>
            </a:r>
            <a:endParaRPr lang="en-US" sz="1944" dirty="0"/>
          </a:p>
        </p:txBody>
      </p:sp>
      <p:sp>
        <p:nvSpPr>
          <p:cNvPr id="5" name="Text 3"/>
          <p:cNvSpPr/>
          <p:nvPr/>
        </p:nvSpPr>
        <p:spPr>
          <a:xfrm>
            <a:off x="1258967" y="3263027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Integration</a:t>
            </a: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Ensure seamless integration and reliable communication between the Java application and the GNS3 API, enabling efficient data exchange and real-time synchronization.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1258967" y="4139446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Updates</a:t>
            </a: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 a robust system to promptly reflect any changes in the network topology, keeping the device inventory up-to-date and accurate.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258967" y="5015865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</a:t>
            </a: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 a scalable solution capable of handling large network deployments with potentially hundreds of devices, ensuring the application can meet the needs of enterprise-level environments.</a:t>
            </a:r>
            <a:endParaRPr lang="en-US" sz="1944" dirty="0"/>
          </a:p>
        </p:txBody>
      </p:sp>
      <p:pic>
        <p:nvPicPr>
          <p:cNvPr id="8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1063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Results and Benefits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1258967" y="3475911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Efficiency:</a:t>
            </a: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microservice significantly reduces the time required for network discovery and inventory management, enabling IT teams to work more efficiently.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1258967" y="4352330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Accuracy:</a:t>
            </a: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automated device detection process eliminates the human errors associated with manual network device discovery, ensuring a comprehensive and precise inventory.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258967" y="5228749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Monitoring:</a:t>
            </a: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microservice provides up-to-date information about network devices, enhancing overall network reliability and security by allowing proactive identification and resolution of issues.</a:t>
            </a:r>
            <a:endParaRPr lang="en-US" sz="1944" dirty="0"/>
          </a:p>
        </p:txBody>
      </p:sp>
      <p:pic>
        <p:nvPicPr>
          <p:cNvPr id="8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57726" y="676037"/>
            <a:ext cx="6126718" cy="765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30"/>
              </a:lnSpc>
              <a:buNone/>
            </a:pPr>
            <a:r>
              <a:rPr lang="en-US" sz="4824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Future Work</a:t>
            </a:r>
            <a:endParaRPr lang="en-US" sz="4824" dirty="0"/>
          </a:p>
        </p:txBody>
      </p:sp>
      <p:sp>
        <p:nvSpPr>
          <p:cNvPr id="5" name="Shape 3"/>
          <p:cNvSpPr/>
          <p:nvPr/>
        </p:nvSpPr>
        <p:spPr>
          <a:xfrm>
            <a:off x="7299960" y="1931908"/>
            <a:ext cx="30480" cy="5621536"/>
          </a:xfrm>
          <a:prstGeom prst="roundRect">
            <a:avLst>
              <a:gd name="adj" fmla="val 120607"/>
            </a:avLst>
          </a:prstGeom>
          <a:solidFill>
            <a:srgbClr val="575757"/>
          </a:solidFill>
          <a:ln/>
        </p:spPr>
      </p:sp>
      <p:sp>
        <p:nvSpPr>
          <p:cNvPr id="6" name="Shape 4"/>
          <p:cNvSpPr/>
          <p:nvPr/>
        </p:nvSpPr>
        <p:spPr>
          <a:xfrm>
            <a:off x="6212265" y="2467928"/>
            <a:ext cx="857726" cy="30480"/>
          </a:xfrm>
          <a:prstGeom prst="roundRect">
            <a:avLst>
              <a:gd name="adj" fmla="val 120607"/>
            </a:avLst>
          </a:prstGeom>
          <a:solidFill>
            <a:srgbClr val="575757"/>
          </a:solidFill>
          <a:ln/>
        </p:spPr>
      </p:sp>
      <p:sp>
        <p:nvSpPr>
          <p:cNvPr id="7" name="Shape 5"/>
          <p:cNvSpPr/>
          <p:nvPr/>
        </p:nvSpPr>
        <p:spPr>
          <a:xfrm>
            <a:off x="7039511" y="2207538"/>
            <a:ext cx="551378" cy="55137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7243703" y="2299335"/>
            <a:ext cx="142994" cy="3676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895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895" dirty="0"/>
          </a:p>
        </p:txBody>
      </p:sp>
      <p:sp>
        <p:nvSpPr>
          <p:cNvPr id="9" name="Text 7"/>
          <p:cNvSpPr/>
          <p:nvPr/>
        </p:nvSpPr>
        <p:spPr>
          <a:xfrm>
            <a:off x="2888218" y="2176939"/>
            <a:ext cx="3079194" cy="382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15"/>
              </a:lnSpc>
              <a:buNone/>
            </a:pPr>
            <a:r>
              <a:rPr lang="en-US" sz="2412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Advanced Monitoring</a:t>
            </a:r>
            <a:endParaRPr lang="en-US" sz="2412" dirty="0"/>
          </a:p>
        </p:txBody>
      </p:sp>
      <p:sp>
        <p:nvSpPr>
          <p:cNvPr id="10" name="Text 8"/>
          <p:cNvSpPr/>
          <p:nvPr/>
        </p:nvSpPr>
        <p:spPr>
          <a:xfrm>
            <a:off x="857726" y="2706886"/>
            <a:ext cx="5109686" cy="1567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88"/>
              </a:lnSpc>
              <a:buNone/>
            </a:pPr>
            <a:r>
              <a:rPr lang="en-US" sz="193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real-time monitoring and alerting capabilities to proactively detect and address any changes in device status across the network.</a:t>
            </a:r>
            <a:endParaRPr lang="en-US" sz="1930" dirty="0"/>
          </a:p>
        </p:txBody>
      </p:sp>
      <p:sp>
        <p:nvSpPr>
          <p:cNvPr id="11" name="Shape 9"/>
          <p:cNvSpPr/>
          <p:nvPr/>
        </p:nvSpPr>
        <p:spPr>
          <a:xfrm>
            <a:off x="7560409" y="3693200"/>
            <a:ext cx="857726" cy="30480"/>
          </a:xfrm>
          <a:prstGeom prst="roundRect">
            <a:avLst>
              <a:gd name="adj" fmla="val 120607"/>
            </a:avLst>
          </a:prstGeom>
          <a:solidFill>
            <a:srgbClr val="575757"/>
          </a:solidFill>
          <a:ln/>
        </p:spPr>
      </p:sp>
      <p:sp>
        <p:nvSpPr>
          <p:cNvPr id="12" name="Shape 10"/>
          <p:cNvSpPr/>
          <p:nvPr/>
        </p:nvSpPr>
        <p:spPr>
          <a:xfrm>
            <a:off x="7039511" y="3432810"/>
            <a:ext cx="551378" cy="55137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1"/>
          <p:cNvSpPr/>
          <p:nvPr/>
        </p:nvSpPr>
        <p:spPr>
          <a:xfrm>
            <a:off x="7213937" y="3524607"/>
            <a:ext cx="202525" cy="3676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895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895" dirty="0"/>
          </a:p>
        </p:txBody>
      </p:sp>
      <p:sp>
        <p:nvSpPr>
          <p:cNvPr id="14" name="Text 12"/>
          <p:cNvSpPr/>
          <p:nvPr/>
        </p:nvSpPr>
        <p:spPr>
          <a:xfrm>
            <a:off x="8662988" y="3402211"/>
            <a:ext cx="4394478" cy="382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15"/>
              </a:lnSpc>
              <a:buNone/>
            </a:pPr>
            <a:r>
              <a:rPr lang="en-US" sz="2412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Extended Device Management</a:t>
            </a:r>
            <a:endParaRPr lang="en-US" sz="2412" dirty="0"/>
          </a:p>
        </p:txBody>
      </p:sp>
      <p:sp>
        <p:nvSpPr>
          <p:cNvPr id="15" name="Text 13"/>
          <p:cNvSpPr/>
          <p:nvPr/>
        </p:nvSpPr>
        <p:spPr>
          <a:xfrm>
            <a:off x="8662988" y="3932158"/>
            <a:ext cx="5109686" cy="1959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88"/>
              </a:lnSpc>
              <a:buNone/>
            </a:pPr>
            <a:r>
              <a:rPr lang="en-US" sz="193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robust remote configuration and management system to allow IT administrators to directly control and optimize network devices from the Java application.</a:t>
            </a:r>
            <a:endParaRPr lang="en-US" sz="1930" dirty="0"/>
          </a:p>
        </p:txBody>
      </p:sp>
      <p:sp>
        <p:nvSpPr>
          <p:cNvPr id="16" name="Shape 14"/>
          <p:cNvSpPr/>
          <p:nvPr/>
        </p:nvSpPr>
        <p:spPr>
          <a:xfrm>
            <a:off x="6212265" y="5305544"/>
            <a:ext cx="857726" cy="30480"/>
          </a:xfrm>
          <a:prstGeom prst="roundRect">
            <a:avLst>
              <a:gd name="adj" fmla="val 120607"/>
            </a:avLst>
          </a:prstGeom>
          <a:solidFill>
            <a:srgbClr val="575757"/>
          </a:solidFill>
          <a:ln/>
        </p:spPr>
      </p:sp>
      <p:sp>
        <p:nvSpPr>
          <p:cNvPr id="17" name="Shape 15"/>
          <p:cNvSpPr/>
          <p:nvPr/>
        </p:nvSpPr>
        <p:spPr>
          <a:xfrm>
            <a:off x="7039511" y="5045154"/>
            <a:ext cx="551378" cy="55137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8" name="Text 16"/>
          <p:cNvSpPr/>
          <p:nvPr/>
        </p:nvSpPr>
        <p:spPr>
          <a:xfrm>
            <a:off x="7209056" y="5136952"/>
            <a:ext cx="212169" cy="3676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895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895" dirty="0"/>
          </a:p>
        </p:txBody>
      </p:sp>
      <p:sp>
        <p:nvSpPr>
          <p:cNvPr id="19" name="Text 17"/>
          <p:cNvSpPr/>
          <p:nvPr/>
        </p:nvSpPr>
        <p:spPr>
          <a:xfrm>
            <a:off x="2897743" y="5014555"/>
            <a:ext cx="3069669" cy="382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15"/>
              </a:lnSpc>
              <a:buNone/>
            </a:pPr>
            <a:r>
              <a:rPr lang="en-US" sz="2412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Scalable Architecture</a:t>
            </a:r>
            <a:endParaRPr lang="en-US" sz="2412" dirty="0"/>
          </a:p>
        </p:txBody>
      </p:sp>
      <p:sp>
        <p:nvSpPr>
          <p:cNvPr id="20" name="Text 18"/>
          <p:cNvSpPr/>
          <p:nvPr/>
        </p:nvSpPr>
        <p:spPr>
          <a:xfrm>
            <a:off x="857726" y="5544503"/>
            <a:ext cx="5109686" cy="1567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88"/>
              </a:lnSpc>
              <a:buNone/>
            </a:pPr>
            <a:r>
              <a:rPr lang="en-US" sz="193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the microservice's architecture to seamlessly handle the growing demands of enterprise-level networks, ensuring high performance and reliability at scale.</a:t>
            </a:r>
            <a:endParaRPr lang="en-US" sz="193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212181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Conclusion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3647122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demonstrates the power of automation in enhancing network management tasks, particularly in virtualized environments like GNS3. The Java application provides a scalable and efficient solution for discovering and managing network devices, laying the groundwork for more advanced network management tools.</a:t>
            </a:r>
            <a:endParaRPr lang="en-US" sz="1944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950000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4000" dirty="0">
                <a:solidFill>
                  <a:schemeClr val="bg1"/>
                </a:solidFill>
              </a:rPr>
              <a:t>Tools and Technology Used :-</a:t>
            </a:r>
          </a:p>
        </p:txBody>
      </p:sp>
      <p:sp>
        <p:nvSpPr>
          <p:cNvPr id="6" name="Text 3"/>
          <p:cNvSpPr/>
          <p:nvPr/>
        </p:nvSpPr>
        <p:spPr>
          <a:xfrm>
            <a:off x="1069777" y="2546985"/>
            <a:ext cx="11468933" cy="48107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 - Used to Develop Java-Based Application.</a:t>
            </a:r>
          </a:p>
          <a:p>
            <a:pPr>
              <a:lnSpc>
                <a:spcPts val="311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GNS3 – Used to get running server so we get available Connected Devices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Used to store all Connected Devices.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 – Used for Testing Microservices(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endspoints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ts val="3110"/>
              </a:lnSpc>
            </a:pPr>
            <a:endParaRPr lang="en-US" sz="1944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4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9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3045" y="3245406"/>
            <a:ext cx="5769531" cy="664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6"/>
              </a:lnSpc>
              <a:buNone/>
            </a:pPr>
            <a:r>
              <a:rPr lang="en-US" sz="4189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Overview of the Project</a:t>
            </a:r>
            <a:endParaRPr lang="en-US" sz="4189" dirty="0"/>
          </a:p>
        </p:txBody>
      </p:sp>
      <p:sp>
        <p:nvSpPr>
          <p:cNvPr id="6" name="Shape 3"/>
          <p:cNvSpPr/>
          <p:nvPr/>
        </p:nvSpPr>
        <p:spPr>
          <a:xfrm>
            <a:off x="1503045" y="4468773"/>
            <a:ext cx="478750" cy="47875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1680329" y="4548545"/>
            <a:ext cx="124182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3"/>
              </a:lnSpc>
              <a:buNone/>
            </a:pPr>
            <a:r>
              <a:rPr lang="en-US" sz="2513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513" dirty="0"/>
          </a:p>
        </p:txBody>
      </p:sp>
      <p:sp>
        <p:nvSpPr>
          <p:cNvPr id="8" name="Text 5"/>
          <p:cNvSpPr/>
          <p:nvPr/>
        </p:nvSpPr>
        <p:spPr>
          <a:xfrm>
            <a:off x="2194560" y="4468773"/>
            <a:ext cx="3041333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209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Automated Device Identification</a:t>
            </a:r>
            <a:endParaRPr lang="en-US" sz="2094" dirty="0"/>
          </a:p>
        </p:txBody>
      </p:sp>
      <p:sp>
        <p:nvSpPr>
          <p:cNvPr id="9" name="Text 6"/>
          <p:cNvSpPr/>
          <p:nvPr/>
        </p:nvSpPr>
        <p:spPr>
          <a:xfrm>
            <a:off x="2194560" y="5261253"/>
            <a:ext cx="3041333" cy="238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1"/>
              </a:lnSpc>
              <a:buNone/>
            </a:pPr>
            <a:r>
              <a:rPr lang="en-US" sz="167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microservice utilizes advanced algorithms to automatically detect and classify a wide range of network devices, including routers, switches, servers, and IoT sensors.</a:t>
            </a:r>
            <a:endParaRPr lang="en-US" sz="1676" dirty="0"/>
          </a:p>
        </p:txBody>
      </p:sp>
      <p:sp>
        <p:nvSpPr>
          <p:cNvPr id="10" name="Shape 7"/>
          <p:cNvSpPr/>
          <p:nvPr/>
        </p:nvSpPr>
        <p:spPr>
          <a:xfrm>
            <a:off x="5448657" y="4468773"/>
            <a:ext cx="478750" cy="47875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5600105" y="4548545"/>
            <a:ext cx="175855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3"/>
              </a:lnSpc>
              <a:buNone/>
            </a:pPr>
            <a:r>
              <a:rPr lang="en-US" sz="2513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513" dirty="0"/>
          </a:p>
        </p:txBody>
      </p:sp>
      <p:sp>
        <p:nvSpPr>
          <p:cNvPr id="12" name="Text 9"/>
          <p:cNvSpPr/>
          <p:nvPr/>
        </p:nvSpPr>
        <p:spPr>
          <a:xfrm>
            <a:off x="6140172" y="4468773"/>
            <a:ext cx="3041333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209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Comprehensive Inventory</a:t>
            </a:r>
            <a:endParaRPr lang="en-US" sz="2094" dirty="0"/>
          </a:p>
        </p:txBody>
      </p:sp>
      <p:sp>
        <p:nvSpPr>
          <p:cNvPr id="13" name="Text 10"/>
          <p:cNvSpPr/>
          <p:nvPr/>
        </p:nvSpPr>
        <p:spPr>
          <a:xfrm>
            <a:off x="6140172" y="5261253"/>
            <a:ext cx="3041333" cy="2042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1"/>
              </a:lnSpc>
              <a:buNone/>
            </a:pPr>
            <a:r>
              <a:rPr lang="en-US" sz="167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solution maintains a detailed and up-to-date inventory of all discovered devices, including their specifications, location, and connectivity information.</a:t>
            </a:r>
            <a:endParaRPr lang="en-US" sz="1676" dirty="0"/>
          </a:p>
        </p:txBody>
      </p:sp>
      <p:sp>
        <p:nvSpPr>
          <p:cNvPr id="14" name="Shape 11"/>
          <p:cNvSpPr/>
          <p:nvPr/>
        </p:nvSpPr>
        <p:spPr>
          <a:xfrm>
            <a:off x="9394269" y="4468773"/>
            <a:ext cx="478750" cy="47875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5" name="Text 12"/>
          <p:cNvSpPr/>
          <p:nvPr/>
        </p:nvSpPr>
        <p:spPr>
          <a:xfrm>
            <a:off x="9541550" y="4548545"/>
            <a:ext cx="184190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3"/>
              </a:lnSpc>
              <a:buNone/>
            </a:pPr>
            <a:r>
              <a:rPr lang="en-US" sz="2513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513" dirty="0"/>
          </a:p>
        </p:txBody>
      </p:sp>
      <p:sp>
        <p:nvSpPr>
          <p:cNvPr id="16" name="Text 13"/>
          <p:cNvSpPr/>
          <p:nvPr/>
        </p:nvSpPr>
        <p:spPr>
          <a:xfrm>
            <a:off x="10085784" y="4468773"/>
            <a:ext cx="2665095" cy="332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209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Scalable Architecture</a:t>
            </a:r>
            <a:endParaRPr lang="en-US" sz="2094" dirty="0"/>
          </a:p>
        </p:txBody>
      </p:sp>
      <p:sp>
        <p:nvSpPr>
          <p:cNvPr id="17" name="Text 14"/>
          <p:cNvSpPr/>
          <p:nvPr/>
        </p:nvSpPr>
        <p:spPr>
          <a:xfrm>
            <a:off x="10085784" y="4928830"/>
            <a:ext cx="3041333" cy="2042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1"/>
              </a:lnSpc>
              <a:buNone/>
            </a:pPr>
            <a:r>
              <a:rPr lang="en-US" sz="167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microservice is designed with a scalable and efficient architecture, allowing it to seamlessly handle the growing number of devices in modern IT environments.</a:t>
            </a:r>
            <a:endParaRPr lang="en-US" sz="1676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546860"/>
            <a:ext cx="6150054" cy="51356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microservice is capable of intelligently discovering and categorizing a wide range of network devices, including routers, switches, and access points.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utilizes a combination of active and passive scanning techniques to continuously monitor the network for new devices and updates to existing ones, ensuring a comprehensive and up-to-date inventory.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its user-friendly interface and robust reporting capabilities, the microservice empowers IT administrators to make informed decisions and proactively address any network equipment issues.</a:t>
            </a:r>
            <a:endParaRPr lang="en-US" sz="194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1406723"/>
            <a:ext cx="5416034" cy="5416034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12607"/>
            <a:ext cx="925961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Key Features and Functionalities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Discovery and Identification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19575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device detection algorithms that can identify a wide range of network devices, including routers, switches, servers, and IoT sensors.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201233"/>
            <a:ext cx="334696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Inventory Management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33813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cataloging of device details, including specifications, location, and connectivity information, for improved network visibility.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201233"/>
            <a:ext cx="3687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Integration and Reporting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33813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integration with existing IT infrastructure and robust reporting capabilities for data-driven decision-making.</a:t>
            </a:r>
            <a:endParaRPr lang="en-US" sz="1944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106" y="2334339"/>
            <a:ext cx="4934069" cy="35608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0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Integration with Existing IT Infrastructure</a:t>
            </a:r>
            <a:endParaRPr lang="en-US" sz="4349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2319933"/>
            <a:ext cx="1104543" cy="1767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967" y="25407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Discovery</a:t>
            </a:r>
            <a:endParaRPr lang="en-US" sz="2174" dirty="0"/>
          </a:p>
        </p:txBody>
      </p:sp>
      <p:sp>
        <p:nvSpPr>
          <p:cNvPr id="9" name="Text 4"/>
          <p:cNvSpPr/>
          <p:nvPr/>
        </p:nvSpPr>
        <p:spPr>
          <a:xfrm>
            <a:off x="2208967" y="301835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microservice actively scans the network to detect and identify connected devices.</a:t>
            </a:r>
            <a:endParaRPr lang="en-US" sz="173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087178"/>
            <a:ext cx="1104543" cy="17672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967" y="4308038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Inventory</a:t>
            </a:r>
            <a:endParaRPr lang="en-US" sz="2174" dirty="0"/>
          </a:p>
        </p:txBody>
      </p:sp>
      <p:sp>
        <p:nvSpPr>
          <p:cNvPr id="12" name="Text 6"/>
          <p:cNvSpPr/>
          <p:nvPr/>
        </p:nvSpPr>
        <p:spPr>
          <a:xfrm>
            <a:off x="22089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device information is cataloged and stored in a centralized database.</a:t>
            </a:r>
            <a:endParaRPr lang="en-US" sz="173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5854422"/>
            <a:ext cx="1104543" cy="17672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967" y="6075283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Integration</a:t>
            </a:r>
            <a:endParaRPr lang="en-US" sz="2174" dirty="0"/>
          </a:p>
        </p:txBody>
      </p:sp>
      <p:sp>
        <p:nvSpPr>
          <p:cNvPr id="15" name="Text 8"/>
          <p:cNvSpPr/>
          <p:nvPr/>
        </p:nvSpPr>
        <p:spPr>
          <a:xfrm>
            <a:off x="22089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solution seamlessly integrates with existing IT management tools and systems.</a:t>
            </a:r>
            <a:endParaRPr lang="en-US" sz="1739" dirty="0"/>
          </a:p>
        </p:txBody>
      </p:sp>
      <p:pic>
        <p:nvPicPr>
          <p:cNvPr id="16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41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05858" y="2908935"/>
            <a:ext cx="807339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3"/>
              </a:lnSpc>
              <a:buNone/>
            </a:pPr>
            <a:r>
              <a:rPr lang="en-US" sz="3755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Future Enhancements and Roadmap</a:t>
            </a:r>
            <a:endParaRPr lang="en-US" sz="3755" dirty="0"/>
          </a:p>
        </p:txBody>
      </p:sp>
      <p:sp>
        <p:nvSpPr>
          <p:cNvPr id="6" name="Shape 3"/>
          <p:cNvSpPr/>
          <p:nvPr/>
        </p:nvSpPr>
        <p:spPr>
          <a:xfrm>
            <a:off x="2105858" y="3790950"/>
            <a:ext cx="5113973" cy="2014180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2296478" y="3981569"/>
            <a:ext cx="2619970" cy="297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7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Predictive Maintenance</a:t>
            </a:r>
            <a:endParaRPr lang="en-US" sz="1877" dirty="0"/>
          </a:p>
        </p:txBody>
      </p:sp>
      <p:sp>
        <p:nvSpPr>
          <p:cNvPr id="8" name="Text 5"/>
          <p:cNvSpPr/>
          <p:nvPr/>
        </p:nvSpPr>
        <p:spPr>
          <a:xfrm>
            <a:off x="2296478" y="4393883"/>
            <a:ext cx="4732734" cy="1220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machine learning and data analytics to predict device failures and proactively schedule maintenance, reducing downtime and improving operational efficiency.</a:t>
            </a:r>
            <a:endParaRPr lang="en-US" sz="1502" dirty="0"/>
          </a:p>
        </p:txBody>
      </p:sp>
      <p:sp>
        <p:nvSpPr>
          <p:cNvPr id="9" name="Shape 6"/>
          <p:cNvSpPr/>
          <p:nvPr/>
        </p:nvSpPr>
        <p:spPr>
          <a:xfrm>
            <a:off x="7410450" y="3790950"/>
            <a:ext cx="5113973" cy="2014180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7601069" y="3981569"/>
            <a:ext cx="2711529" cy="297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7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Automated Remediation</a:t>
            </a:r>
            <a:endParaRPr lang="en-US" sz="1877" dirty="0"/>
          </a:p>
        </p:txBody>
      </p:sp>
      <p:sp>
        <p:nvSpPr>
          <p:cNvPr id="11" name="Text 8"/>
          <p:cNvSpPr/>
          <p:nvPr/>
        </p:nvSpPr>
        <p:spPr>
          <a:xfrm>
            <a:off x="7601069" y="4393883"/>
            <a:ext cx="4732734" cy="1220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intelligent algorithms to automatically detect and resolve network issues, ensuring optimal device performance and reducing the burden on IT teams.</a:t>
            </a: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105858" y="5995749"/>
            <a:ext cx="5113973" cy="1709023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2296478" y="6186368"/>
            <a:ext cx="3154680" cy="297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7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Edge Computing Integration</a:t>
            </a:r>
            <a:endParaRPr lang="en-US" sz="1877" dirty="0"/>
          </a:p>
        </p:txBody>
      </p:sp>
      <p:sp>
        <p:nvSpPr>
          <p:cNvPr id="14" name="Text 11"/>
          <p:cNvSpPr/>
          <p:nvPr/>
        </p:nvSpPr>
        <p:spPr>
          <a:xfrm>
            <a:off x="2296478" y="6598682"/>
            <a:ext cx="4732734" cy="915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the microservice with edge computing devices to enable real-time device monitoring and decision-making at the network edge.</a:t>
            </a:r>
            <a:endParaRPr lang="en-US" sz="1502" dirty="0"/>
          </a:p>
        </p:txBody>
      </p:sp>
      <p:sp>
        <p:nvSpPr>
          <p:cNvPr id="15" name="Shape 12"/>
          <p:cNvSpPr/>
          <p:nvPr/>
        </p:nvSpPr>
        <p:spPr>
          <a:xfrm>
            <a:off x="7410450" y="5995749"/>
            <a:ext cx="5113973" cy="1709023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6" name="Text 13"/>
          <p:cNvSpPr/>
          <p:nvPr/>
        </p:nvSpPr>
        <p:spPr>
          <a:xfrm>
            <a:off x="7601069" y="6186368"/>
            <a:ext cx="2697480" cy="297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7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Ongoing Enhancements</a:t>
            </a:r>
            <a:endParaRPr lang="en-US" sz="1877" dirty="0"/>
          </a:p>
        </p:txBody>
      </p:sp>
      <p:sp>
        <p:nvSpPr>
          <p:cNvPr id="17" name="Text 14"/>
          <p:cNvSpPr/>
          <p:nvPr/>
        </p:nvSpPr>
        <p:spPr>
          <a:xfrm>
            <a:off x="7601069" y="6598682"/>
            <a:ext cx="4732734" cy="915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improving the microservice's capabilities, incorporating user feedback and adapting to the evolving IT landscape.</a:t>
            </a:r>
            <a:endParaRPr lang="en-US" sz="1502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2173486"/>
            <a:ext cx="5054322" cy="3882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122574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Scalable and Efficient Microservice Architecture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339007" y="2565083"/>
            <a:ext cx="22860" cy="4438650"/>
          </a:xfrm>
          <a:prstGeom prst="roundRect">
            <a:avLst>
              <a:gd name="adj" fmla="val 113400"/>
            </a:avLst>
          </a:prstGeom>
          <a:solidFill>
            <a:srgbClr val="575757"/>
          </a:solidFill>
          <a:ln/>
        </p:spPr>
      </p:sp>
      <p:sp>
        <p:nvSpPr>
          <p:cNvPr id="8" name="Shape 4"/>
          <p:cNvSpPr/>
          <p:nvPr/>
        </p:nvSpPr>
        <p:spPr>
          <a:xfrm>
            <a:off x="6521946" y="2942273"/>
            <a:ext cx="604837" cy="22860"/>
          </a:xfrm>
          <a:prstGeom prst="roundRect">
            <a:avLst>
              <a:gd name="adj" fmla="val 113400"/>
            </a:avLst>
          </a:prstGeom>
          <a:solidFill>
            <a:srgbClr val="575757"/>
          </a:solidFill>
          <a:ln/>
        </p:spPr>
      </p:sp>
      <p:sp>
        <p:nvSpPr>
          <p:cNvPr id="9" name="Shape 5"/>
          <p:cNvSpPr/>
          <p:nvPr/>
        </p:nvSpPr>
        <p:spPr>
          <a:xfrm>
            <a:off x="6156067" y="2759393"/>
            <a:ext cx="388739" cy="388739"/>
          </a:xfrm>
          <a:prstGeom prst="roundRect">
            <a:avLst>
              <a:gd name="adj" fmla="val 6669"/>
            </a:avLst>
          </a:prstGeom>
          <a:solidFill>
            <a:srgbClr val="3E3E3E"/>
          </a:solidFill>
          <a:ln/>
        </p:spPr>
      </p:sp>
      <p:sp>
        <p:nvSpPr>
          <p:cNvPr id="10" name="Text 6"/>
          <p:cNvSpPr/>
          <p:nvPr/>
        </p:nvSpPr>
        <p:spPr>
          <a:xfrm>
            <a:off x="6300014" y="2824163"/>
            <a:ext cx="10084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041" dirty="0"/>
          </a:p>
        </p:txBody>
      </p:sp>
      <p:sp>
        <p:nvSpPr>
          <p:cNvPr id="11" name="Text 7"/>
          <p:cNvSpPr/>
          <p:nvPr/>
        </p:nvSpPr>
        <p:spPr>
          <a:xfrm>
            <a:off x="7300913" y="273784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Modular Design</a:t>
            </a:r>
            <a:endParaRPr lang="en-US" sz="1701" dirty="0"/>
          </a:p>
        </p:txBody>
      </p:sp>
      <p:sp>
        <p:nvSpPr>
          <p:cNvPr id="12" name="Text 8"/>
          <p:cNvSpPr/>
          <p:nvPr/>
        </p:nvSpPr>
        <p:spPr>
          <a:xfrm>
            <a:off x="7300913" y="3111341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microservice is built with a modular architecture, allowing for easy scalability and adaptability to changing IT requirements.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521946" y="4387215"/>
            <a:ext cx="604837" cy="22860"/>
          </a:xfrm>
          <a:prstGeom prst="roundRect">
            <a:avLst>
              <a:gd name="adj" fmla="val 113400"/>
            </a:avLst>
          </a:prstGeom>
          <a:solidFill>
            <a:srgbClr val="575757"/>
          </a:solidFill>
          <a:ln/>
        </p:spPr>
      </p:sp>
      <p:sp>
        <p:nvSpPr>
          <p:cNvPr id="14" name="Shape 10"/>
          <p:cNvSpPr/>
          <p:nvPr/>
        </p:nvSpPr>
        <p:spPr>
          <a:xfrm>
            <a:off x="6156067" y="4204335"/>
            <a:ext cx="388739" cy="388739"/>
          </a:xfrm>
          <a:prstGeom prst="roundRect">
            <a:avLst>
              <a:gd name="adj" fmla="val 6669"/>
            </a:avLst>
          </a:prstGeom>
          <a:solidFill>
            <a:srgbClr val="3E3E3E"/>
          </a:solidFill>
          <a:ln/>
        </p:spPr>
      </p:sp>
      <p:sp>
        <p:nvSpPr>
          <p:cNvPr id="15" name="Text 11"/>
          <p:cNvSpPr/>
          <p:nvPr/>
        </p:nvSpPr>
        <p:spPr>
          <a:xfrm>
            <a:off x="6278940" y="4269105"/>
            <a:ext cx="14287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041" dirty="0"/>
          </a:p>
        </p:txBody>
      </p:sp>
      <p:sp>
        <p:nvSpPr>
          <p:cNvPr id="16" name="Text 12"/>
          <p:cNvSpPr/>
          <p:nvPr/>
        </p:nvSpPr>
        <p:spPr>
          <a:xfrm>
            <a:off x="7300913" y="4182785"/>
            <a:ext cx="230028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Distributed Processing</a:t>
            </a:r>
            <a:endParaRPr lang="en-US" sz="1701" dirty="0"/>
          </a:p>
        </p:txBody>
      </p:sp>
      <p:sp>
        <p:nvSpPr>
          <p:cNvPr id="17" name="Text 13"/>
          <p:cNvSpPr/>
          <p:nvPr/>
        </p:nvSpPr>
        <p:spPr>
          <a:xfrm>
            <a:off x="7300913" y="4556284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solution leverages a distributed processing approach to handle the growing number of devices and data, ensuring efficient and high-performance operations.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521946" y="5832158"/>
            <a:ext cx="604837" cy="22860"/>
          </a:xfrm>
          <a:prstGeom prst="roundRect">
            <a:avLst>
              <a:gd name="adj" fmla="val 113400"/>
            </a:avLst>
          </a:prstGeom>
          <a:solidFill>
            <a:srgbClr val="575757"/>
          </a:solidFill>
          <a:ln/>
        </p:spPr>
      </p:sp>
      <p:sp>
        <p:nvSpPr>
          <p:cNvPr id="19" name="Shape 15"/>
          <p:cNvSpPr/>
          <p:nvPr/>
        </p:nvSpPr>
        <p:spPr>
          <a:xfrm>
            <a:off x="6156067" y="5649278"/>
            <a:ext cx="388739" cy="388739"/>
          </a:xfrm>
          <a:prstGeom prst="roundRect">
            <a:avLst>
              <a:gd name="adj" fmla="val 6669"/>
            </a:avLst>
          </a:prstGeom>
          <a:solidFill>
            <a:srgbClr val="3E3E3E"/>
          </a:solidFill>
          <a:ln/>
        </p:spPr>
      </p:sp>
      <p:sp>
        <p:nvSpPr>
          <p:cNvPr id="20" name="Text 16"/>
          <p:cNvSpPr/>
          <p:nvPr/>
        </p:nvSpPr>
        <p:spPr>
          <a:xfrm>
            <a:off x="6275606" y="5714048"/>
            <a:ext cx="149662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7300913" y="5627727"/>
            <a:ext cx="271688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Resilient and Fault-Tolerant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7300913" y="6001226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microservice architecture is designed to be resilient and fault-tolerant, providing reliable and uninterrupted service even in the face of system failures or high-load scenarios.</a:t>
            </a:r>
            <a:endParaRPr lang="en-US" sz="1361" dirty="0"/>
          </a:p>
        </p:txBody>
      </p:sp>
      <p:pic>
        <p:nvPicPr>
          <p:cNvPr id="2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1886</Words>
  <Application>Microsoft Office PowerPoint</Application>
  <PresentationFormat>Custom</PresentationFormat>
  <Paragraphs>170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Aptos</vt:lpstr>
      <vt:lpstr>Aptos Display</vt:lpstr>
      <vt:lpstr>Arial</vt:lpstr>
      <vt:lpstr>Arial Unicode MS</vt:lpstr>
      <vt:lpstr>Calibri</vt:lpstr>
      <vt:lpstr>HK Grotesk</vt:lpstr>
      <vt:lpstr>HK Grotesk Light Bold</vt:lpstr>
      <vt:lpstr>Instrument Sans</vt:lpstr>
      <vt:lpstr>Open Sans</vt:lpstr>
      <vt:lpstr>Times New Roman</vt:lpstr>
      <vt:lpstr>ZohoPuvi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shubham dhage</cp:lastModifiedBy>
  <cp:revision>3</cp:revision>
  <dcterms:created xsi:type="dcterms:W3CDTF">2024-08-12T15:31:56Z</dcterms:created>
  <dcterms:modified xsi:type="dcterms:W3CDTF">2024-08-13T12:00:58Z</dcterms:modified>
</cp:coreProperties>
</file>